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14" r:id="rId2"/>
    <p:sldId id="315" r:id="rId3"/>
    <p:sldId id="316" r:id="rId4"/>
    <p:sldId id="309" r:id="rId5"/>
    <p:sldId id="320" r:id="rId6"/>
    <p:sldId id="318" r:id="rId7"/>
    <p:sldId id="310" r:id="rId8"/>
    <p:sldId id="321" r:id="rId9"/>
    <p:sldId id="292" r:id="rId10"/>
    <p:sldId id="326" r:id="rId11"/>
    <p:sldId id="327" r:id="rId12"/>
    <p:sldId id="322" r:id="rId13"/>
    <p:sldId id="323" r:id="rId14"/>
    <p:sldId id="324" r:id="rId15"/>
    <p:sldId id="325" r:id="rId16"/>
    <p:sldId id="299" r:id="rId17"/>
    <p:sldId id="30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91"/>
    <a:srgbClr val="F3F3F3"/>
    <a:srgbClr val="000000"/>
    <a:srgbClr val="012B91"/>
    <a:srgbClr val="010191"/>
    <a:srgbClr val="4582A1"/>
    <a:srgbClr val="4B8CAE"/>
    <a:srgbClr val="292F2F"/>
    <a:srgbClr val="D2EDCE"/>
    <a:srgbClr val="053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84490" autoAdjust="0"/>
  </p:normalViewPr>
  <p:slideViewPr>
    <p:cSldViewPr snapToGrid="0" showGuides="1">
      <p:cViewPr varScale="1">
        <p:scale>
          <a:sx n="107" d="100"/>
          <a:sy n="107" d="100"/>
        </p:scale>
        <p:origin x="1448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6F33A-BB8A-487B-A645-B2F2F920DFF1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D9241-E7D2-4BB0-B32A-AC7496647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40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i="0" u="none" strike="noStrike" baseline="0" dirty="0">
                <a:latin typeface="Abadi" panose="020B0604020104020204" pitchFamily="34" charset="0"/>
              </a:rPr>
              <a:t>Bipolar disorder is a recurrent chronic disorder </a:t>
            </a:r>
            <a:r>
              <a:rPr lang="en-US" altLang="zh-CN" sz="1800" b="1" i="0" u="none" strike="noStrike" baseline="0" dirty="0" err="1">
                <a:latin typeface="Abadi" panose="020B0604020104020204" pitchFamily="34" charset="0"/>
              </a:rPr>
              <a:t>characterised</a:t>
            </a:r>
            <a:r>
              <a:rPr lang="en-US" altLang="zh-CN" sz="1800" b="1" i="0" u="none" strike="noStrike" baseline="0" dirty="0">
                <a:latin typeface="Abadi" panose="020B0604020104020204" pitchFamily="34" charset="0"/>
              </a:rPr>
              <a:t> by fluctuations in mood state and energy</a:t>
            </a:r>
          </a:p>
          <a:p>
            <a:r>
              <a:rPr lang="en-US" altLang="zh-CN" sz="1800" kern="100" dirty="0">
                <a:effectLst/>
                <a:latin typeface="Abadi" panose="020B0604020104020204" pitchFamily="34" charset="0"/>
                <a:ea typeface="等线" panose="02010600030101010101" pitchFamily="2" charset="-122"/>
              </a:rPr>
              <a:t>understanding of the pathophysiology underlying such differences in mood states could not only aid in understanding how acute mood episodes develop at a neurophysiological level but also provide biological targets for personalized treatment and development of new interventions for bipolar disorder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6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9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observed 16 brain regions showed significant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between-group differences</a:t>
            </a:r>
            <a:r>
              <a:rPr lang="en-US" altLang="zh-CN" dirty="0"/>
              <a:t> in comparison of degree. However, no region showed significant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between-group differences</a:t>
            </a:r>
            <a:r>
              <a:rPr lang="en-US" altLang="zh-CN" dirty="0"/>
              <a:t> in betweenness centrality.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3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0DF-8FF7-41FA-902F-9CEABCB5F43B}" type="datetime1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3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1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E182028-A4D6-AB90-15EA-7312C875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96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2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60EA6BF2-A816-A13C-CE08-7E1ACC5D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09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3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9" name="组合 8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441EB4D5-EE48-BD6D-5FF0-4FBC8340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3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4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9" name="组合 8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BFC0546-69D5-08FE-3F34-0FC813E2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23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5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9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E385-AAF6-433B-B60E-8DE58AE3930E}" type="datetime1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0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3" Type="http://schemas.openxmlformats.org/officeDocument/2006/relationships/image" Target="../media/image18.png"/><Relationship Id="rId7" Type="http://schemas.openxmlformats.org/officeDocument/2006/relationships/image" Target="../media/image2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38823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388231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6C3067-9BCA-F526-226C-D580C2273503}"/>
              </a:ext>
            </a:extLst>
          </p:cNvPr>
          <p:cNvGrpSpPr/>
          <p:nvPr/>
        </p:nvGrpSpPr>
        <p:grpSpPr>
          <a:xfrm>
            <a:off x="5716186" y="4305459"/>
            <a:ext cx="759628" cy="76156"/>
            <a:chOff x="5716186" y="6447759"/>
            <a:chExt cx="759628" cy="76156"/>
          </a:xfrm>
        </p:grpSpPr>
        <p:sp>
          <p:nvSpPr>
            <p:cNvPr id="23" name="椭圆 22"/>
            <p:cNvSpPr/>
            <p:nvPr/>
          </p:nvSpPr>
          <p:spPr>
            <a:xfrm>
              <a:off x="5716186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944010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171834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399658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0" y="861045"/>
            <a:ext cx="12192000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800" b="1" spc="600" dirty="0">
                <a:solidFill>
                  <a:srgbClr val="002B91"/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Resting-state functional changes across mood states of </a:t>
            </a:r>
          </a:p>
          <a:p>
            <a:pPr algn="ctr"/>
            <a:r>
              <a:rPr lang="en-US" altLang="zh-CN" sz="4800" b="1" spc="600" dirty="0">
                <a:solidFill>
                  <a:srgbClr val="002B91"/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bipolar disorder</a:t>
            </a:r>
          </a:p>
        </p:txBody>
      </p:sp>
      <p:sp>
        <p:nvSpPr>
          <p:cNvPr id="76" name="矩形 75"/>
          <p:cNvSpPr/>
          <p:nvPr/>
        </p:nvSpPr>
        <p:spPr>
          <a:xfrm>
            <a:off x="3223043" y="4620572"/>
            <a:ext cx="574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Peking University Sixth Hospital</a:t>
            </a:r>
            <a:endParaRPr lang="zh-CN" altLang="en-US" spc="3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C4CBAA-065D-A38A-D6C2-2CCC61A05959}"/>
              </a:ext>
            </a:extLst>
          </p:cNvPr>
          <p:cNvGrpSpPr/>
          <p:nvPr/>
        </p:nvGrpSpPr>
        <p:grpSpPr>
          <a:xfrm>
            <a:off x="2867526" y="5158336"/>
            <a:ext cx="6456949" cy="370972"/>
            <a:chOff x="3489484" y="5158336"/>
            <a:chExt cx="6456949" cy="37097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80A6A71-5325-C5D6-2C61-8DE7B31A880D}"/>
                </a:ext>
              </a:extLst>
            </p:cNvPr>
            <p:cNvGrpSpPr/>
            <p:nvPr/>
          </p:nvGrpSpPr>
          <p:grpSpPr>
            <a:xfrm>
              <a:off x="3489484" y="5159976"/>
              <a:ext cx="3023285" cy="369332"/>
              <a:chOff x="3489484" y="5159976"/>
              <a:chExt cx="3023285" cy="369332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489484" y="526693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3658389" y="5159976"/>
                <a:ext cx="2854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Reporter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Yan-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Kun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 Wu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69C674E-B92B-ED84-8084-2CF36B2409D8}"/>
                </a:ext>
              </a:extLst>
            </p:cNvPr>
            <p:cNvGrpSpPr/>
            <p:nvPr/>
          </p:nvGrpSpPr>
          <p:grpSpPr>
            <a:xfrm>
              <a:off x="6863904" y="5158336"/>
              <a:ext cx="3082529" cy="369332"/>
              <a:chOff x="6863904" y="5158336"/>
              <a:chExt cx="3082529" cy="369332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6863904" y="526529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032809" y="5158336"/>
                <a:ext cx="29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supervisor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Yun-Ai 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D74B80C-E366-7A90-B488-74054089DC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675" y="6244331"/>
            <a:ext cx="2386650" cy="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2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5" grpId="0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92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Mania/hypomania exhibited increased network FCs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3FD9C-A973-DE3C-3FE7-80C1DB9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55C73F-F9BA-2018-A6F9-251E2515D9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905" y="840918"/>
            <a:ext cx="8461963" cy="57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92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Demographic and clinical information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3FD9C-A973-DE3C-3FE7-80C1DB9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CFA08-C10A-93F8-D687-67CEC294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9" y="1970532"/>
            <a:ext cx="11293062" cy="33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1031546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DMN-VAN FC exhibited group-to-individual generalizability 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B03CD5-6F3E-0F9D-0FED-C7AD6197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F90E0-2E24-2314-80A2-112CDD83C5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511" y="3904638"/>
            <a:ext cx="5740979" cy="26251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F90B6B-D228-FBB4-7079-70C322B57B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0687" y="892282"/>
            <a:ext cx="6270627" cy="27634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5274E9-9C0A-E381-B61C-3C4C490A96D6}"/>
              </a:ext>
            </a:extLst>
          </p:cNvPr>
          <p:cNvSpPr txBox="1"/>
          <p:nvPr/>
        </p:nvSpPr>
        <p:spPr>
          <a:xfrm>
            <a:off x="6275441" y="3486514"/>
            <a:ext cx="31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Dosenbach’s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160 atlas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E9535D-B528-2BD9-92B6-A88C96618C01}"/>
              </a:ext>
            </a:extLst>
          </p:cNvPr>
          <p:cNvSpPr txBox="1"/>
          <p:nvPr/>
        </p:nvSpPr>
        <p:spPr>
          <a:xfrm>
            <a:off x="3018521" y="3486514"/>
            <a:ext cx="2921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Based on Shaeffer’s 400 atlas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406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Correlation between symptom scores and network FC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AA2820-AE73-AE4F-7FF4-9E8CB84317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140" y="1791930"/>
            <a:ext cx="9659721" cy="338186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40C997-6753-9283-D70C-AC5F6C24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99E920-3B8F-CE6D-68FD-1DCFD3D8B9BF}"/>
              </a:ext>
            </a:extLst>
          </p:cNvPr>
          <p:cNvSpPr txBox="1"/>
          <p:nvPr/>
        </p:nvSpPr>
        <p:spPr>
          <a:xfrm>
            <a:off x="2477729" y="1684202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0.32</a:t>
            </a:r>
          </a:p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&lt; 0.001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083010-EE80-BFCF-F6D8-E6ED3B758654}"/>
              </a:ext>
            </a:extLst>
          </p:cNvPr>
          <p:cNvSpPr txBox="1"/>
          <p:nvPr/>
        </p:nvSpPr>
        <p:spPr>
          <a:xfrm>
            <a:off x="7553514" y="1731636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0.25</a:t>
            </a:r>
          </a:p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0.002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8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2587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Several brain regions exhibited higher degree in BDM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C27826-C502-62A1-4CC1-DE61921889FB}"/>
              </a:ext>
            </a:extLst>
          </p:cNvPr>
          <p:cNvSpPr txBox="1"/>
          <p:nvPr/>
        </p:nvSpPr>
        <p:spPr>
          <a:xfrm>
            <a:off x="347198" y="2203723"/>
            <a:ext cx="4036912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LH_VAN_Parietal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operculum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RH_FPN_Precuneus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Bilateral_Visual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Bilateral_Somatomotor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Bilateral_DAN_Posterior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Bilateral_DMN_Parietal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Bilateral_DMN_Precuneus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/posterior cingulate cortex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85E777-A6D4-F16A-8493-F101F967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E2D0B0-BA7B-B459-19A9-AB18B0AD3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6" b="5672"/>
          <a:stretch/>
        </p:blipFill>
        <p:spPr>
          <a:xfrm>
            <a:off x="4461568" y="1423220"/>
            <a:ext cx="7584318" cy="4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28982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501131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10392741" y="3718854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35A57FB0-5E6E-85C8-74EB-59713E07AF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7E88EA-1A37-85E4-8932-93072031AB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F4E5BC4-CB7B-4274-5ACC-ACFDE44D4791}"/>
              </a:ext>
            </a:extLst>
          </p:cNvPr>
          <p:cNvSpPr txBox="1"/>
          <p:nvPr/>
        </p:nvSpPr>
        <p:spPr>
          <a:xfrm>
            <a:off x="776701" y="1786615"/>
            <a:ext cx="6862964" cy="3718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BDM exhibited extensive increased between-network FCs in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Patients in mania/hypomania state exhibited increased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DMN-VAN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FC.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between-network FCs that showed significant between-group differences was positively correlated with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manic symptoms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precuneus/posterior cingulate cortex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may be a hub in shifts between mood states in bipolar disorder.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0E79618-A243-5FC1-804C-78D369D22A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854" y="3524415"/>
            <a:ext cx="1620412" cy="1198326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9068389-E237-BDDC-5F29-D197555B6F19}"/>
              </a:ext>
            </a:extLst>
          </p:cNvPr>
          <p:cNvCxnSpPr>
            <a:cxnSpLocks/>
          </p:cNvCxnSpPr>
          <p:nvPr/>
        </p:nvCxnSpPr>
        <p:spPr>
          <a:xfrm>
            <a:off x="9273628" y="4089692"/>
            <a:ext cx="41884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B66ECE8-BB5B-8E36-6D8B-5C607E78DC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" b="90000" l="4700" r="99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6562" y="3721437"/>
            <a:ext cx="1066518" cy="78829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EB0FCA1-5512-E0F3-25A5-010FF83093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59" b="13064"/>
          <a:stretch/>
        </p:blipFill>
        <p:spPr>
          <a:xfrm>
            <a:off x="8273436" y="4781979"/>
            <a:ext cx="2419224" cy="1445666"/>
          </a:xfrm>
          <a:prstGeom prst="snip2Same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C010A-5D50-00D5-C24B-836AE383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B8921-1265-F29A-054F-9BB90B1071A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5" t="2185" r="67058" b="54770"/>
          <a:stretch/>
        </p:blipFill>
        <p:spPr>
          <a:xfrm>
            <a:off x="8148319" y="925310"/>
            <a:ext cx="2669458" cy="24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38823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12192000" cy="388231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8212229" y="4151136"/>
            <a:ext cx="342036" cy="342036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/>
          <p:cNvSpPr/>
          <p:nvPr/>
        </p:nvSpPr>
        <p:spPr>
          <a:xfrm>
            <a:off x="8902929" y="4552828"/>
            <a:ext cx="204161" cy="20416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/>
          <p:cNvSpPr/>
          <p:nvPr/>
        </p:nvSpPr>
        <p:spPr>
          <a:xfrm>
            <a:off x="8629831" y="4940582"/>
            <a:ext cx="153216" cy="153216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5327874"/>
            <a:ext cx="7920000" cy="926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27520" y="4385237"/>
            <a:ext cx="4536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kern="100" spc="3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4400" b="1" kern="100" spc="3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903D9-1B71-D69B-131A-3950376327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2285" y="6242126"/>
            <a:ext cx="1961438" cy="43037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D2C9DDF-D3D9-60E6-F3E7-1D1B205B57CB}"/>
              </a:ext>
            </a:extLst>
          </p:cNvPr>
          <p:cNvGrpSpPr/>
          <p:nvPr/>
        </p:nvGrpSpPr>
        <p:grpSpPr>
          <a:xfrm>
            <a:off x="4983754" y="5710023"/>
            <a:ext cx="6456949" cy="370972"/>
            <a:chOff x="3489484" y="5158336"/>
            <a:chExt cx="6456949" cy="3709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101DC67-D96E-4BA7-19A8-02CA1B04731E}"/>
                </a:ext>
              </a:extLst>
            </p:cNvPr>
            <p:cNvGrpSpPr/>
            <p:nvPr/>
          </p:nvGrpSpPr>
          <p:grpSpPr>
            <a:xfrm>
              <a:off x="3489484" y="5159976"/>
              <a:ext cx="3023285" cy="369332"/>
              <a:chOff x="3489484" y="5159976"/>
              <a:chExt cx="3023285" cy="36933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1AB5DAC-4E5B-7F84-CD73-65BCD3A4AB77}"/>
                  </a:ext>
                </a:extLst>
              </p:cNvPr>
              <p:cNvSpPr/>
              <p:nvPr/>
            </p:nvSpPr>
            <p:spPr>
              <a:xfrm>
                <a:off x="3489484" y="526693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770603-FE0B-1F2D-8069-5E940CCA1759}"/>
                  </a:ext>
                </a:extLst>
              </p:cNvPr>
              <p:cNvSpPr txBox="1"/>
              <p:nvPr/>
            </p:nvSpPr>
            <p:spPr>
              <a:xfrm>
                <a:off x="3658389" y="5159976"/>
                <a:ext cx="2854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Reporter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Yan-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Kun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 Wu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03563EF-3390-91B8-0313-50D8ED625B29}"/>
                </a:ext>
              </a:extLst>
            </p:cNvPr>
            <p:cNvGrpSpPr/>
            <p:nvPr/>
          </p:nvGrpSpPr>
          <p:grpSpPr>
            <a:xfrm>
              <a:off x="6863904" y="5158336"/>
              <a:ext cx="3082529" cy="369332"/>
              <a:chOff x="6863904" y="5158336"/>
              <a:chExt cx="3082529" cy="369332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E03D5E1-843F-44C1-4630-7282FED385EB}"/>
                  </a:ext>
                </a:extLst>
              </p:cNvPr>
              <p:cNvSpPr/>
              <p:nvPr/>
            </p:nvSpPr>
            <p:spPr>
              <a:xfrm>
                <a:off x="6863904" y="526529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14CCE6-FFF3-9BDF-D713-50EC4770264A}"/>
                  </a:ext>
                </a:extLst>
              </p:cNvPr>
              <p:cNvSpPr txBox="1"/>
              <p:nvPr/>
            </p:nvSpPr>
            <p:spPr>
              <a:xfrm>
                <a:off x="7032809" y="5158336"/>
                <a:ext cx="29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supervisor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Yun-Ai 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5986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E146C-813C-2ED3-0655-6D09E9F464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5986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4170720" y="3415139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BCDA5AAA-60EF-0A0E-F2A7-22AC491456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41690" y="342961"/>
            <a:ext cx="9592794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Bipolar disorder: poor understanding of pathophysiology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D8466-58B8-A96D-5A92-34C9BF00BB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5C0835-55DE-575C-65A6-28F74BDAA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55"/>
          <a:stretch>
            <a:fillRect/>
          </a:stretch>
        </p:blipFill>
        <p:spPr>
          <a:xfrm>
            <a:off x="6620953" y="1761728"/>
            <a:ext cx="4558324" cy="33568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8662AB-13DE-2C85-6E73-B55D29FCF58B}"/>
              </a:ext>
            </a:extLst>
          </p:cNvPr>
          <p:cNvSpPr txBox="1"/>
          <p:nvPr/>
        </p:nvSpPr>
        <p:spPr>
          <a:xfrm>
            <a:off x="487125" y="1915886"/>
            <a:ext cx="5345861" cy="361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also known as manic-depressive illness, is a chronic, relapsing mental health condition typically characterized by episodes of depression and episodes of mania or hypomania.</a:t>
            </a:r>
          </a:p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 affects approximately 2% of U.S. adults.</a:t>
            </a:r>
          </a:p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Weighted lifetime prevalence of bipolar disorders in China is 0.6%.</a:t>
            </a:r>
          </a:p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pathophysiology underlying such differences in mood states remains unclear.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CFC3C-220D-3EE6-64B2-EFABB3CAB129}"/>
              </a:ext>
            </a:extLst>
          </p:cNvPr>
          <p:cNvSpPr txBox="1"/>
          <p:nvPr/>
        </p:nvSpPr>
        <p:spPr>
          <a:xfrm>
            <a:off x="7769653" y="5948699"/>
            <a:ext cx="374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Yueqin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 et al., Lancet psychiatry, 2019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S. Bauer, Annals of Internal Medicine, 2022</a:t>
            </a:r>
          </a:p>
          <a:p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Iria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Grande et al., Lancet.2016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882938-2273-2E46-D4FC-1E40CE33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41690" y="342961"/>
            <a:ext cx="554436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 findings from fMRI studies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D8466-58B8-A96D-5A92-34C9BF00BB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FCFC3C-220D-3EE6-64B2-EFABB3CAB129}"/>
              </a:ext>
            </a:extLst>
          </p:cNvPr>
          <p:cNvSpPr txBox="1"/>
          <p:nvPr/>
        </p:nvSpPr>
        <p:spPr>
          <a:xfrm>
            <a:off x="7226711" y="6183855"/>
            <a:ext cx="480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Martino M et al., PNAS., 2016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Jeffrey M Spielberg et al., Neuropsychopharmacology, 2016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 J.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Harrisonet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al., Trends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EF6203-4814-A28D-DCF2-CEAA20E0F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20" b="99556" l="9914" r="99569">
                        <a14:foregroundMark x1="28592" y1="79438" x2="28305" y2="86982"/>
                        <a14:foregroundMark x1="15374" y1="94379" x2="25000" y2="95562"/>
                        <a14:foregroundMark x1="25000" y1="95562" x2="30891" y2="95266"/>
                        <a14:foregroundMark x1="71121" y1="94083" x2="86782" y2="93047"/>
                        <a14:foregroundMark x1="86782" y1="93047" x2="91810" y2="93195"/>
                        <a14:foregroundMark x1="11207" y1="92308" x2="11207" y2="98521"/>
                        <a14:foregroundMark x1="89655" y1="90828" x2="88506" y2="99704"/>
                        <a14:foregroundMark x1="89368" y1="92604" x2="99569" y2="93491"/>
                        <a14:foregroundMark x1="89080" y1="93491" x2="93822" y2="94379"/>
                        <a14:foregroundMark x1="89943" y1="93491" x2="92960" y2="93343"/>
                        <a14:backgroundMark x1="97989" y1="77959" x2="98851" y2="67308"/>
                        <a14:backgroundMark x1="98851" y1="67308" x2="99282" y2="66272"/>
                      </a14:backgroundRemoval>
                    </a14:imgEffect>
                  </a14:imgLayer>
                </a14:imgProps>
              </a:ext>
            </a:extLst>
          </a:blip>
          <a:srcRect l="8313" t="20334" r="828"/>
          <a:stretch/>
        </p:blipFill>
        <p:spPr>
          <a:xfrm>
            <a:off x="342645" y="1597630"/>
            <a:ext cx="5298614" cy="4512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DD87DC-8390-6BCD-1207-3911752F7F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5" t="500" r="1534" b="50799"/>
          <a:stretch>
            <a:fillRect/>
          </a:stretch>
        </p:blipFill>
        <p:spPr>
          <a:xfrm>
            <a:off x="5852652" y="1200736"/>
            <a:ext cx="2959510" cy="2600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4CFA62-8310-73C1-D5AD-6A4995E8D4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8" t="51028" r="1483" b="370"/>
          <a:stretch>
            <a:fillRect/>
          </a:stretch>
        </p:blipFill>
        <p:spPr>
          <a:xfrm>
            <a:off x="8814275" y="1200736"/>
            <a:ext cx="2980726" cy="259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077365-F648-BA51-2C7F-FB37C80C28C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7489" y="3958501"/>
            <a:ext cx="2133186" cy="2248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8705F-E0E9-6F30-AD54-E8E329C02EE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698" y="3945598"/>
            <a:ext cx="2133186" cy="215596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90F116-7C75-9459-15FE-EC780EF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89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5986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6248445" y="3718854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62F2A985-D083-1290-E0EE-465F1D2457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B5F8F-4551-7402-947A-CF8540313E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35BF0B-7C75-20A3-5E50-29F879E7B2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0856" y="892952"/>
            <a:ext cx="8440222" cy="565034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A56D3A-FDBA-D18A-AC81-E2C4C7CB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D81180-E69E-0926-6A7F-FCE0E143F0A2}"/>
              </a:ext>
            </a:extLst>
          </p:cNvPr>
          <p:cNvSpPr txBox="1"/>
          <p:nvPr/>
        </p:nvSpPr>
        <p:spPr>
          <a:xfrm>
            <a:off x="86975" y="5648501"/>
            <a:ext cx="4798051" cy="11800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VN,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visual network; SMN, sensorimotor network; DAN, dorsal attention network; VAN,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ventral attention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network;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subcortical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network;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FPN, frontoparietal network; DMN, default mode network; BDM, (hypo)manic BD patients; BDD, depressive BD patients;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BDE,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euthymic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patients; HC, healthy control. </a:t>
            </a:r>
          </a:p>
        </p:txBody>
      </p:sp>
    </p:spTree>
    <p:extLst>
      <p:ext uri="{BB962C8B-B14F-4D97-AF65-F5344CB8AC3E}">
        <p14:creationId xmlns:p14="http://schemas.microsoft.com/office/powerpoint/2010/main" val="226541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28982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8320592" y="3718854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8A3BE43E-1413-012E-5EF3-88BE0093EC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92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Demographic and clinical information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3FD9C-A973-DE3C-3FE7-80C1DB9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3CF4B8-61B4-BB41-F1C6-B9F18CDFF49F}"/>
              </a:ext>
            </a:extLst>
          </p:cNvPr>
          <p:cNvSpPr txBox="1"/>
          <p:nvPr/>
        </p:nvSpPr>
        <p:spPr>
          <a:xfrm>
            <a:off x="900809" y="6238457"/>
            <a:ext cx="10175227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kern="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 (SD), mean (standard deviation); FD, framewise displacement; HRSD, Hamilton Depression Scale-17; YMRS, Young Mania Rating Scale; PANAS, The Positive and Negative Affect Schedule; PANAS-PA, positive affect subscale of PANAS; PANAS-NA, negative affect subscale of PANAS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8B1890-C6CD-7376-55C4-D41C76F2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71" y="1100550"/>
            <a:ext cx="10053858" cy="53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579</Words>
  <Application>Microsoft Macintosh PowerPoint</Application>
  <PresentationFormat>ワイド画面</PresentationFormat>
  <Paragraphs>116</Paragraphs>
  <Slides>17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微软雅黑</vt:lpstr>
      <vt:lpstr>华文细黑</vt:lpstr>
      <vt:lpstr>明兰</vt:lpstr>
      <vt:lpstr>Abadi</vt:lpstr>
      <vt:lpstr>Agency FB</vt:lpstr>
      <vt:lpstr>Arial</vt:lpstr>
      <vt:lpstr>Calibri</vt:lpstr>
      <vt:lpstr>Office 主题​​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庄司　瑛武</cp:lastModifiedBy>
  <cp:revision>372</cp:revision>
  <dcterms:created xsi:type="dcterms:W3CDTF">2017-01-05T07:56:57Z</dcterms:created>
  <dcterms:modified xsi:type="dcterms:W3CDTF">2022-11-07T10:16:31Z</dcterms:modified>
</cp:coreProperties>
</file>